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68" r:id="rId5"/>
    <p:sldId id="278" r:id="rId6"/>
    <p:sldId id="271" r:id="rId7"/>
    <p:sldId id="272" r:id="rId8"/>
    <p:sldId id="273" r:id="rId9"/>
    <p:sldId id="274" r:id="rId10"/>
    <p:sldId id="275" r:id="rId11"/>
    <p:sldId id="277"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990000"/>
    <a:srgbClr val="F2F2F2"/>
    <a:srgbClr val="014067"/>
    <a:srgbClr val="3F3F3F"/>
    <a:srgbClr val="014E7D"/>
    <a:srgbClr val="013657"/>
    <a:srgbClr val="01456F"/>
    <a:srgbClr val="014B79"/>
    <a:srgbClr val="093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4674" autoAdjust="0"/>
  </p:normalViewPr>
  <p:slideViewPr>
    <p:cSldViewPr snapToGrid="0" showGuides="1">
      <p:cViewPr varScale="1">
        <p:scale>
          <a:sx n="64" d="100"/>
          <a:sy n="64" d="100"/>
        </p:scale>
        <p:origin x="942"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IN" smtClean="0"/>
              <a:t>24-11-2018</a:t>
            </a:fld>
            <a:endParaRPr lang="en-IN"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IN" smtClean="0"/>
              <a:t>‹Nº›</a:t>
            </a:fld>
            <a:endParaRPr lang="en-IN"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IN" smtClean="0"/>
              <a:t>24-11-2018</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IN" smtClean="0"/>
              <a:t>‹Nº›</a:t>
            </a:fld>
            <a:endParaRPr lang="en-IN"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s-ES"/>
              <a:t>Haga clic en el icono para agregar una imagen</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FR</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s-ES"/>
              <a:t>Haga clic para modificar el estilo de texto del patrón</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‹Nº›</a:t>
            </a:fld>
            <a:endParaRPr lang="en-IN"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‹Nº›</a:t>
            </a:fld>
            <a:endParaRPr lang="en-IN"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s-ES"/>
              <a:t>Haga clic en el icono para agregar una imagen</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s-ES"/>
              <a:t>Haga clic en el icono para agregar una imagen</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IN"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IN" smtClean="0"/>
              <a:t>‹Nº›</a:t>
            </a:fld>
            <a:endParaRPr lang="en-IN"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s-ES"/>
              <a:t>Haga clic en el icono para agregar una imagen</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IN"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IN" smtClean="0"/>
              <a:t>‹Nº›</a:t>
            </a:fld>
            <a:endParaRPr lang="en-IN"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s-ES"/>
              <a:t>Haga clic para modificar el estilo de texto del patrón</a:t>
            </a:r>
          </a:p>
          <a:p>
            <a:pPr lvl="1">
              <a:buClr>
                <a:schemeClr val="accent2"/>
              </a:buClr>
            </a:pPr>
            <a:r>
              <a:rPr lang="es-ES"/>
              <a:t>Segundo nivel</a:t>
            </a:r>
          </a:p>
          <a:p>
            <a:pPr lvl="2">
              <a:buClr>
                <a:schemeClr val="accent2"/>
              </a:buClr>
            </a:pPr>
            <a:r>
              <a:rPr lang="es-ES"/>
              <a:t>Tercer nivel</a:t>
            </a:r>
          </a:p>
          <a:p>
            <a:pPr lvl="3">
              <a:buClr>
                <a:schemeClr val="accent2"/>
              </a:buClr>
            </a:pPr>
            <a:r>
              <a:rPr lang="es-ES"/>
              <a:t>Cuarto nivel</a:t>
            </a:r>
          </a:p>
          <a:p>
            <a:pPr lvl="4">
              <a:buClr>
                <a:schemeClr val="accent2"/>
              </a:buClr>
            </a:pPr>
            <a:r>
              <a:rPr lang="es-ES"/>
              <a:t>Quinto nivel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s-ES"/>
              <a:t>Haga clic para modificar el estilo de texto del patrón</a:t>
            </a:r>
          </a:p>
          <a:p>
            <a:pPr lvl="1">
              <a:buClr>
                <a:schemeClr val="accent2"/>
              </a:buClr>
            </a:pPr>
            <a:r>
              <a:rPr lang="es-ES"/>
              <a:t>Segundo nivel</a:t>
            </a:r>
          </a:p>
          <a:p>
            <a:pPr lvl="2">
              <a:buClr>
                <a:schemeClr val="accent2"/>
              </a:buClr>
            </a:pPr>
            <a:r>
              <a:rPr lang="es-ES"/>
              <a:t>Tercer nivel</a:t>
            </a:r>
          </a:p>
          <a:p>
            <a:pPr lvl="3">
              <a:buClr>
                <a:schemeClr val="accent2"/>
              </a:buClr>
            </a:pPr>
            <a:r>
              <a:rPr lang="es-ES"/>
              <a:t>Cuarto nivel</a:t>
            </a:r>
          </a:p>
          <a:p>
            <a:pPr lvl="4">
              <a:buClr>
                <a:schemeClr val="accent2"/>
              </a:buClr>
            </a:pPr>
            <a:r>
              <a:rPr lang="es-ES"/>
              <a:t>Quinto nivel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s-ES" noProof="0"/>
              <a:t>Haga clic en el icono para agregar un gráfico</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s-ES" noProof="0"/>
              <a:t>Haga clic en el icono para agregar una tabla</a:t>
            </a:r>
            <a:endParaRPr lang="en-GB"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FR</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IN" smtClean="0"/>
              <a:t>‹Nº›</a:t>
            </a:fld>
            <a:endParaRPr lang="en-IN"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s-ES"/>
              <a:t>Haga clic en el icono para agregar una imagen</a:t>
            </a:r>
            <a:endParaRPr lang="en-IN"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IN"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IN" smtClean="0"/>
              <a:pPr/>
              <a:t>‹Nº›</a:t>
            </a:fld>
            <a:endParaRPr lang="en-IN"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s-ES"/>
              <a:t>Haga clic para modificar el estilo de título del patrón</a:t>
            </a:r>
            <a:endParaRPr lang="en-US" dirty="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95405" y="1358755"/>
            <a:ext cx="4428523" cy="4140487"/>
          </a:xfrm>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descr="Company initials and name grouped block">
            <a:extLst>
              <a:ext uri="{FF2B5EF4-FFF2-40B4-BE49-F238E27FC236}">
                <a16:creationId xmlns:a16="http://schemas.microsoft.com/office/drawing/2014/main" id="{91C1EA1C-1F3E-4109-905A-96F1DC0515BC}"/>
              </a:ext>
            </a:extLst>
          </p:cNvPr>
          <p:cNvGrpSpPr/>
          <p:nvPr/>
        </p:nvGrpSpPr>
        <p:grpSpPr>
          <a:xfrm>
            <a:off x="3066978" y="2855631"/>
            <a:ext cx="1790875" cy="1185427"/>
            <a:chOff x="3133653" y="2902286"/>
            <a:chExt cx="1790875" cy="1185427"/>
          </a:xfrm>
        </p:grpSpPr>
        <p:sp>
          <p:nvSpPr>
            <p:cNvPr id="7" name="TextBox 6">
              <a:extLst>
                <a:ext uri="{FF2B5EF4-FFF2-40B4-BE49-F238E27FC236}">
                  <a16:creationId xmlns:a16="http://schemas.microsoft.com/office/drawing/2014/main" id="{4835BE9C-E4C1-41B7-ACD8-7ABEC8DF5F24}"/>
                </a:ext>
              </a:extLst>
            </p:cNvPr>
            <p:cNvSpPr txBox="1"/>
            <p:nvPr/>
          </p:nvSpPr>
          <p:spPr>
            <a:xfrm>
              <a:off x="3133653" y="2902286"/>
              <a:ext cx="1790875" cy="830997"/>
            </a:xfrm>
            <a:prstGeom prst="rect">
              <a:avLst/>
            </a:prstGeom>
            <a:noFill/>
          </p:spPr>
          <p:txBody>
            <a:bodyPr wrap="none" rtlCol="0">
              <a:spAutoFit/>
            </a:bodyPr>
            <a:lstStyle/>
            <a:p>
              <a:endParaRPr lang="en-US" sz="2400" b="1" dirty="0">
                <a:ln w="18000">
                  <a:solidFill>
                    <a:schemeClr val="accent2">
                      <a:satMod val="140000"/>
                    </a:schemeClr>
                  </a:solidFill>
                  <a:prstDash val="solid"/>
                  <a:miter lim="800000"/>
                </a:ln>
                <a:solidFill>
                  <a:schemeClr val="accent5">
                    <a:lumMod val="50000"/>
                  </a:schemeClr>
                </a:solidFill>
                <a:effectLst>
                  <a:outerShdw blurRad="25500" dist="23000" dir="7020000" algn="tl">
                    <a:srgbClr val="000000">
                      <a:alpha val="50000"/>
                    </a:srgbClr>
                  </a:outerShdw>
                </a:effectLst>
                <a:latin typeface="Arial Black" panose="020B0A04020102020204" pitchFamily="34" charset="0"/>
              </a:endParaRPr>
            </a:p>
            <a:p>
              <a:r>
                <a:rPr lang="en-US" sz="2400" b="1" dirty="0">
                  <a:ln w="18000">
                    <a:solidFill>
                      <a:schemeClr val="accent2">
                        <a:satMod val="140000"/>
                      </a:schemeClr>
                    </a:solidFill>
                    <a:prstDash val="solid"/>
                    <a:miter lim="800000"/>
                  </a:ln>
                  <a:solidFill>
                    <a:schemeClr val="accent5">
                      <a:lumMod val="50000"/>
                    </a:schemeClr>
                  </a:solidFill>
                  <a:effectLst>
                    <a:outerShdw blurRad="25500" dist="23000" dir="7020000" algn="tl">
                      <a:srgbClr val="000000">
                        <a:alpha val="50000"/>
                      </a:srgbClr>
                    </a:outerShdw>
                  </a:effectLst>
                  <a:latin typeface="Arial Black" panose="020B0A04020102020204" pitchFamily="34" charset="0"/>
                </a:rPr>
                <a:t>WASARIY</a:t>
              </a:r>
              <a:endParaRPr lang="en-IN" sz="2400" b="1" dirty="0">
                <a:ln w="18000">
                  <a:solidFill>
                    <a:schemeClr val="accent2">
                      <a:satMod val="140000"/>
                    </a:schemeClr>
                  </a:solidFill>
                  <a:prstDash val="solid"/>
                  <a:miter lim="800000"/>
                </a:ln>
                <a:solidFill>
                  <a:schemeClr val="accent5">
                    <a:lumMod val="50000"/>
                  </a:schemeClr>
                </a:solidFill>
                <a:effectLst>
                  <a:outerShdw blurRad="25500" dist="23000" dir="7020000" algn="tl">
                    <a:srgbClr val="000000">
                      <a:alpha val="50000"/>
                    </a:srgbClr>
                  </a:outerShdw>
                </a:effectLst>
                <a:latin typeface="Arial Black" panose="020B0A04020102020204" pitchFamily="34" charset="0"/>
              </a:endParaRPr>
            </a:p>
          </p:txBody>
        </p:sp>
        <p:sp>
          <p:nvSpPr>
            <p:cNvPr id="9" name="TextBox 8">
              <a:extLst>
                <a:ext uri="{FF2B5EF4-FFF2-40B4-BE49-F238E27FC236}">
                  <a16:creationId xmlns:a16="http://schemas.microsoft.com/office/drawing/2014/main" id="{64052DBB-CC72-4F59-92CE-00AB25EFF3F6}"/>
                </a:ext>
              </a:extLst>
            </p:cNvPr>
            <p:cNvSpPr txBox="1"/>
            <p:nvPr/>
          </p:nvSpPr>
          <p:spPr>
            <a:xfrm>
              <a:off x="3336850" y="3779936"/>
              <a:ext cx="1224053" cy="307777"/>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sz="1400" b="1" dirty="0">
                  <a:ln w="11430"/>
                  <a:solidFill>
                    <a:srgbClr val="C00000"/>
                  </a:solidFill>
                  <a:effectLst>
                    <a:outerShdw blurRad="50800" dist="39000" dir="5460000" algn="tl">
                      <a:srgbClr val="000000">
                        <a:alpha val="38000"/>
                      </a:srgbClr>
                    </a:outerShdw>
                  </a:effectLst>
                  <a:cs typeface="Calibri Light" panose="020F0302020204030204" pitchFamily="34" charset="0"/>
                </a:rPr>
                <a:t>WASARIY APP</a:t>
              </a:r>
            </a:p>
          </p:txBody>
        </p:sp>
      </p:gr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pPr algn="ctr"/>
            <a:r>
              <a:rPr lang="en-IN" dirty="0">
                <a:solidFill>
                  <a:schemeClr val="accent5">
                    <a:lumMod val="50000"/>
                  </a:schemeClr>
                </a:solidFill>
              </a:rPr>
              <a:t>VIOLENCIA CONTRA LA MUJER</a:t>
            </a:r>
            <a:endParaRPr lang="en-IN" b="0" dirty="0">
              <a:solidFill>
                <a:schemeClr val="accent5">
                  <a:lumMod val="50000"/>
                </a:schemeClr>
              </a:solidFill>
              <a:latin typeface="Calibri Light" panose="020F0302020204030204" pitchFamily="34" charset="0"/>
            </a:endParaRP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7277099" y="3792046"/>
            <a:ext cx="2667001" cy="427529"/>
          </a:xfrm>
        </p:spPr>
        <p:txBody>
          <a:bodyPr/>
          <a:lstStyle/>
          <a:p>
            <a:pPr algn="ctr"/>
            <a:r>
              <a:rPr lang="en-US" b="1"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Bradley Hand ITC" panose="03070402050302030203" pitchFamily="66" charset="0"/>
              </a:rPr>
              <a:t>PROTOTIPO</a:t>
            </a:r>
          </a:p>
        </p:txBody>
      </p:sp>
    </p:spTree>
    <p:extLst>
      <p:ext uri="{BB962C8B-B14F-4D97-AF65-F5344CB8AC3E}">
        <p14:creationId xmlns:p14="http://schemas.microsoft.com/office/powerpoint/2010/main" val="4292661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07092D-7766-48F6-AEE0-11E1D9A1FB32}"/>
              </a:ext>
            </a:extLst>
          </p:cNvPr>
          <p:cNvSpPr>
            <a:spLocks noGrp="1"/>
          </p:cNvSpPr>
          <p:nvPr>
            <p:ph type="title"/>
          </p:nvPr>
        </p:nvSpPr>
        <p:spPr>
          <a:xfrm>
            <a:off x="317757" y="397705"/>
            <a:ext cx="4911633" cy="711321"/>
          </a:xfrm>
        </p:spPr>
        <p:txBody>
          <a:bodyPr/>
          <a:lstStyle/>
          <a:p>
            <a:r>
              <a:rPr lang="es-CO" dirty="0"/>
              <a:t>Reto inicial</a:t>
            </a:r>
            <a:endParaRPr lang="en-US" dirty="0"/>
          </a:p>
        </p:txBody>
      </p:sp>
      <p:sp>
        <p:nvSpPr>
          <p:cNvPr id="4" name="Título 1">
            <a:extLst>
              <a:ext uri="{FF2B5EF4-FFF2-40B4-BE49-F238E27FC236}">
                <a16:creationId xmlns:a16="http://schemas.microsoft.com/office/drawing/2014/main" id="{61A70893-A57A-43D8-B408-11FF8BF5340D}"/>
              </a:ext>
            </a:extLst>
          </p:cNvPr>
          <p:cNvSpPr txBox="1">
            <a:spLocks/>
          </p:cNvSpPr>
          <p:nvPr/>
        </p:nvSpPr>
        <p:spPr>
          <a:xfrm>
            <a:off x="317756" y="1358433"/>
            <a:ext cx="4911633" cy="910580"/>
          </a:xfrm>
          <a:prstGeom prst="rect">
            <a:avLst/>
          </a:prstGeom>
        </p:spPr>
        <p:txBody>
          <a:bodyPr vert="horz" lIns="91440" tIns="45720" rIns="91440" bIns="0" rtlCol="0" anchor="b">
            <a:normAutofit fontScale="62500" lnSpcReduction="20000"/>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r>
              <a:rPr lang="es-VE" dirty="0"/>
              <a:t>¿Cómo podemos disminuir los índices de violencia contra la mujer en la localidad? </a:t>
            </a:r>
            <a:endParaRPr lang="en-US" dirty="0"/>
          </a:p>
          <a:p>
            <a:endParaRPr lang="en-US" dirty="0"/>
          </a:p>
        </p:txBody>
      </p:sp>
      <p:sp>
        <p:nvSpPr>
          <p:cNvPr id="5" name="Marcador de texto 4">
            <a:extLst>
              <a:ext uri="{FF2B5EF4-FFF2-40B4-BE49-F238E27FC236}">
                <a16:creationId xmlns:a16="http://schemas.microsoft.com/office/drawing/2014/main" id="{79B1FE3A-D204-4E05-A80B-C8D21B71A615}"/>
              </a:ext>
            </a:extLst>
          </p:cNvPr>
          <p:cNvSpPr>
            <a:spLocks noGrp="1"/>
          </p:cNvSpPr>
          <p:nvPr>
            <p:ph type="body" idx="1"/>
          </p:nvPr>
        </p:nvSpPr>
        <p:spPr>
          <a:xfrm>
            <a:off x="2623280" y="2246870"/>
            <a:ext cx="8444705" cy="910580"/>
          </a:xfrm>
        </p:spPr>
        <p:txBody>
          <a:bodyPr>
            <a:normAutofit fontScale="70000" lnSpcReduction="20000"/>
          </a:bodyPr>
          <a:lstStyle/>
          <a:p>
            <a:r>
              <a:rPr lang="es-ES" dirty="0"/>
              <a:t>La expectativa de los habitantes se basa en aumentar la sensibilización hacia la ciudadanía para que pueda actuar firmemente ante cualquier abuso hacia la mujer, para que denuncie activamente los casos de violencia y se proteja la integridad de las madres cabeza de familia, Utilizando la tecnología como medio </a:t>
            </a:r>
            <a:endParaRPr lang="en-US" dirty="0"/>
          </a:p>
        </p:txBody>
      </p:sp>
      <p:sp>
        <p:nvSpPr>
          <p:cNvPr id="6" name="Título 1">
            <a:extLst>
              <a:ext uri="{FF2B5EF4-FFF2-40B4-BE49-F238E27FC236}">
                <a16:creationId xmlns:a16="http://schemas.microsoft.com/office/drawing/2014/main" id="{C1CC3B3C-CCA6-45A3-9990-48D5FEFA29BF}"/>
              </a:ext>
            </a:extLst>
          </p:cNvPr>
          <p:cNvSpPr txBox="1">
            <a:spLocks/>
          </p:cNvSpPr>
          <p:nvPr/>
        </p:nvSpPr>
        <p:spPr>
          <a:xfrm>
            <a:off x="530118" y="2246870"/>
            <a:ext cx="2093162" cy="711321"/>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r>
              <a:rPr lang="es-CO" dirty="0"/>
              <a:t>Alcance</a:t>
            </a:r>
            <a:endParaRPr lang="en-US" dirty="0"/>
          </a:p>
        </p:txBody>
      </p:sp>
      <p:sp>
        <p:nvSpPr>
          <p:cNvPr id="7" name="Título 1">
            <a:extLst>
              <a:ext uri="{FF2B5EF4-FFF2-40B4-BE49-F238E27FC236}">
                <a16:creationId xmlns:a16="http://schemas.microsoft.com/office/drawing/2014/main" id="{AE689388-2C51-4A91-8795-40AD782D4E5F}"/>
              </a:ext>
            </a:extLst>
          </p:cNvPr>
          <p:cNvSpPr txBox="1">
            <a:spLocks/>
          </p:cNvSpPr>
          <p:nvPr/>
        </p:nvSpPr>
        <p:spPr>
          <a:xfrm>
            <a:off x="2773572" y="3301290"/>
            <a:ext cx="6975031" cy="711321"/>
          </a:xfrm>
          <a:prstGeom prst="rect">
            <a:avLst/>
          </a:prstGeom>
        </p:spPr>
        <p:txBody>
          <a:bodyPr vert="horz" lIns="91440" tIns="45720" rIns="91440" bIns="0" rtlCol="0" anchor="b">
            <a:normAutofit fontScale="77500" lnSpcReduction="20000"/>
          </a:bodyPr>
          <a:lstStyle>
            <a:lvl1pPr algn="l" defTabSz="914400" rtl="0" eaLnBrk="1" latinLnBrk="0" hangingPunct="1">
              <a:lnSpc>
                <a:spcPct val="90000"/>
              </a:lnSpc>
              <a:spcBef>
                <a:spcPct val="0"/>
              </a:spcBef>
              <a:buNone/>
              <a:defRPr lang="en-IN" sz="4000" b="1" kern="1200">
                <a:solidFill>
                  <a:schemeClr val="accent1"/>
                </a:solidFill>
                <a:latin typeface="+mj-lt"/>
                <a:ea typeface="+mj-ea"/>
                <a:cs typeface="Calibri Light" panose="020F0302020204030204" pitchFamily="34" charset="0"/>
              </a:defRPr>
            </a:lvl1pPr>
          </a:lstStyle>
          <a:p>
            <a:r>
              <a:rPr lang="es-CO" dirty="0"/>
              <a:t>Reto Propuesto  “Contribuir y hacer País”</a:t>
            </a:r>
            <a:endParaRPr lang="en-US" dirty="0"/>
          </a:p>
        </p:txBody>
      </p:sp>
      <p:sp>
        <p:nvSpPr>
          <p:cNvPr id="10" name="Marcador de texto 4">
            <a:extLst>
              <a:ext uri="{FF2B5EF4-FFF2-40B4-BE49-F238E27FC236}">
                <a16:creationId xmlns:a16="http://schemas.microsoft.com/office/drawing/2014/main" id="{56E1858A-B88C-42F0-ABF1-440473DA1A9C}"/>
              </a:ext>
            </a:extLst>
          </p:cNvPr>
          <p:cNvSpPr txBox="1">
            <a:spLocks/>
          </p:cNvSpPr>
          <p:nvPr/>
        </p:nvSpPr>
        <p:spPr>
          <a:xfrm>
            <a:off x="1199213" y="4389729"/>
            <a:ext cx="10103370" cy="2295884"/>
          </a:xfrm>
          <a:prstGeom prst="rect">
            <a:avLst/>
          </a:prstGeom>
        </p:spPr>
        <p:txBody>
          <a:bodyPr>
            <a:normAutofit lnSpcReduction="10000"/>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2000" b="0" i="0" kern="1200" spc="300">
                <a:solidFill>
                  <a:schemeClr val="accent6"/>
                </a:solidFill>
                <a:latin typeface="+mn-lt"/>
                <a:ea typeface="+mn-ea"/>
                <a:cs typeface="Calibri" panose="020F0502020204030204" pitchFamily="34" charset="0"/>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dirty="0"/>
              <a:t>Crear un prototipo que de una visión amplia</a:t>
            </a:r>
          </a:p>
          <a:p>
            <a:r>
              <a:rPr lang="es-ES" dirty="0"/>
              <a:t>. </a:t>
            </a:r>
            <a:r>
              <a:rPr lang="es-ES" dirty="0">
                <a:solidFill>
                  <a:srgbClr val="990000"/>
                </a:solidFill>
              </a:rPr>
              <a:t>Crear cultura de transformación</a:t>
            </a:r>
          </a:p>
          <a:p>
            <a:r>
              <a:rPr lang="es-ES" dirty="0"/>
              <a:t>. </a:t>
            </a:r>
            <a:r>
              <a:rPr lang="es-ES" dirty="0">
                <a:solidFill>
                  <a:srgbClr val="00B050"/>
                </a:solidFill>
              </a:rPr>
              <a:t>Canal de comunicación</a:t>
            </a:r>
          </a:p>
          <a:p>
            <a:r>
              <a:rPr lang="es-ES" dirty="0"/>
              <a:t>. </a:t>
            </a:r>
            <a:r>
              <a:rPr lang="es-ES" dirty="0">
                <a:solidFill>
                  <a:srgbClr val="990000"/>
                </a:solidFill>
              </a:rPr>
              <a:t>Impacto social inclusivo</a:t>
            </a:r>
          </a:p>
          <a:p>
            <a:r>
              <a:rPr lang="es-ES" dirty="0"/>
              <a:t>. </a:t>
            </a:r>
            <a:r>
              <a:rPr lang="es-ES" dirty="0">
                <a:solidFill>
                  <a:srgbClr val="FF9933"/>
                </a:solidFill>
              </a:rPr>
              <a:t>Investigación nuevas tecnologías </a:t>
            </a:r>
          </a:p>
          <a:p>
            <a:r>
              <a:rPr lang="es-ES" dirty="0"/>
              <a:t>. Crear Marca</a:t>
            </a:r>
          </a:p>
        </p:txBody>
      </p:sp>
      <p:pic>
        <p:nvPicPr>
          <p:cNvPr id="11" name="Imagen 10">
            <a:extLst>
              <a:ext uri="{FF2B5EF4-FFF2-40B4-BE49-F238E27FC236}">
                <a16:creationId xmlns:a16="http://schemas.microsoft.com/office/drawing/2014/main" id="{53033F39-D2C0-4AFD-A6D8-B4E0FB8586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0092" y="554636"/>
            <a:ext cx="4186211" cy="1548394"/>
          </a:xfrm>
          <a:prstGeom prst="rect">
            <a:avLst/>
          </a:prstGeom>
          <a:noFill/>
          <a:ln>
            <a:noFill/>
          </a:ln>
        </p:spPr>
      </p:pic>
    </p:spTree>
    <p:extLst>
      <p:ext uri="{BB962C8B-B14F-4D97-AF65-F5344CB8AC3E}">
        <p14:creationId xmlns:p14="http://schemas.microsoft.com/office/powerpoint/2010/main" val="365295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7026793" y="1401271"/>
            <a:ext cx="3946008" cy="3551729"/>
          </a:xfrm>
        </p:spPr>
        <p:txBody>
          <a:bodyPr>
            <a:normAutofit fontScale="92500" lnSpcReduction="20000"/>
          </a:bodyPr>
          <a:lstStyle/>
          <a:p>
            <a:pPr algn="ctr"/>
            <a:r>
              <a:rPr lang="en-US" b="1" dirty="0" err="1">
                <a:latin typeface="Arial Black" panose="020B0A04020102020204" pitchFamily="34" charset="0"/>
              </a:rPr>
              <a:t>Requerimientos</a:t>
            </a:r>
            <a:r>
              <a:rPr lang="en-US" b="1" dirty="0">
                <a:latin typeface="Arial Black" panose="020B0A04020102020204" pitchFamily="34" charset="0"/>
              </a:rPr>
              <a:t> de </a:t>
            </a:r>
            <a:r>
              <a:rPr lang="en-US" b="1" dirty="0" err="1">
                <a:latin typeface="Arial Black" panose="020B0A04020102020204" pitchFamily="34" charset="0"/>
              </a:rPr>
              <a:t>infraestructura</a:t>
            </a:r>
            <a:endParaRPr lang="en-US" b="1" dirty="0">
              <a:latin typeface="Arial Black" panose="020B0A04020102020204" pitchFamily="34" charset="0"/>
            </a:endParaRPr>
          </a:p>
          <a:p>
            <a:pPr marL="342900" indent="-342900">
              <a:buFont typeface="Arial" panose="020B0604020202020204" pitchFamily="34" charset="0"/>
              <a:buChar char="•"/>
            </a:pPr>
            <a:r>
              <a:rPr lang="en-US" b="1" dirty="0" err="1"/>
              <a:t>Boostrap</a:t>
            </a:r>
            <a:endParaRPr lang="en-US" b="1" dirty="0"/>
          </a:p>
          <a:p>
            <a:pPr marL="342900" indent="-342900">
              <a:buFont typeface="Arial" panose="020B0604020202020204" pitchFamily="34" charset="0"/>
              <a:buChar char="•"/>
            </a:pPr>
            <a:r>
              <a:rPr lang="en-US" b="1" dirty="0"/>
              <a:t>Ionic</a:t>
            </a:r>
          </a:p>
          <a:p>
            <a:pPr marL="342900" indent="-342900">
              <a:buFont typeface="Arial" panose="020B0604020202020204" pitchFamily="34" charset="0"/>
              <a:buChar char="•"/>
            </a:pPr>
            <a:r>
              <a:rPr lang="en-US" b="1" dirty="0"/>
              <a:t>Html5</a:t>
            </a:r>
          </a:p>
          <a:p>
            <a:pPr marL="342900" indent="-342900">
              <a:buFont typeface="Arial" panose="020B0604020202020204" pitchFamily="34" charset="0"/>
              <a:buChar char="•"/>
            </a:pPr>
            <a:r>
              <a:rPr lang="en-US" b="1" dirty="0"/>
              <a:t>Css3</a:t>
            </a:r>
          </a:p>
          <a:p>
            <a:pPr marL="342900" indent="-342900">
              <a:buFont typeface="Arial" panose="020B0604020202020204" pitchFamily="34" charset="0"/>
              <a:buChar char="•"/>
            </a:pPr>
            <a:r>
              <a:rPr lang="en-US" b="1" dirty="0" err="1"/>
              <a:t>Javascript</a:t>
            </a:r>
            <a:endParaRPr lang="en-US" b="1" dirty="0"/>
          </a:p>
          <a:p>
            <a:pPr marL="342900" indent="-342900">
              <a:buFont typeface="Arial" panose="020B0604020202020204" pitchFamily="34" charset="0"/>
              <a:buChar char="•"/>
            </a:pPr>
            <a:r>
              <a:rPr lang="en-US" b="1" dirty="0"/>
              <a:t>Ruby on rails</a:t>
            </a:r>
          </a:p>
          <a:p>
            <a:pPr marL="342900" indent="-342900">
              <a:buFont typeface="Arial" panose="020B0604020202020204" pitchFamily="34" charset="0"/>
              <a:buChar char="•"/>
            </a:pPr>
            <a:r>
              <a:rPr lang="en-US" b="1" dirty="0" err="1"/>
              <a:t>Postgrest</a:t>
            </a:r>
            <a:r>
              <a:rPr lang="en-US" b="1" dirty="0"/>
              <a:t> 9.4</a:t>
            </a:r>
            <a:r>
              <a:rPr lang="en-US" sz="1800" b="1" dirty="0"/>
              <a:t>(Base de </a:t>
            </a:r>
            <a:r>
              <a:rPr lang="en-US" sz="1800" b="1" dirty="0" err="1"/>
              <a:t>datos</a:t>
            </a:r>
            <a:r>
              <a:rPr lang="en-US" sz="1800" b="1" dirty="0"/>
              <a:t>)</a:t>
            </a:r>
          </a:p>
          <a:p>
            <a:pPr marL="342900" indent="-342900">
              <a:buFont typeface="Arial" panose="020B0604020202020204" pitchFamily="34" charset="0"/>
              <a:buChar char="•"/>
            </a:pPr>
            <a:r>
              <a:rPr lang="en-US" sz="1800" b="1" dirty="0"/>
              <a:t>sublime</a:t>
            </a:r>
          </a:p>
          <a:p>
            <a:endParaRPr lang="en-US" b="1" dirty="0"/>
          </a:p>
        </p:txBody>
      </p:sp>
      <p:sp>
        <p:nvSpPr>
          <p:cNvPr id="3" name="2 Título"/>
          <p:cNvSpPr>
            <a:spLocks noGrp="1"/>
          </p:cNvSpPr>
          <p:nvPr>
            <p:ph type="title"/>
          </p:nvPr>
        </p:nvSpPr>
        <p:spPr>
          <a:xfrm>
            <a:off x="349767" y="419100"/>
            <a:ext cx="6584433" cy="548300"/>
          </a:xfrm>
        </p:spPr>
        <p:txBody>
          <a:bodyPr>
            <a:normAutofit/>
          </a:bodyPr>
          <a:lstStyle/>
          <a:p>
            <a:pPr algn="ctr"/>
            <a:r>
              <a:rPr lang="es-CO" sz="3200" dirty="0"/>
              <a:t>REQUERIMIENTOS DE DESARROLLO</a:t>
            </a:r>
          </a:p>
        </p:txBody>
      </p:sp>
      <p:pic>
        <p:nvPicPr>
          <p:cNvPr id="15" name="14 Imagen"/>
          <p:cNvPicPr>
            <a:picLocks noChangeAspect="1"/>
          </p:cNvPicPr>
          <p:nvPr/>
        </p:nvPicPr>
        <p:blipFill rotWithShape="1">
          <a:blip r:embed="rId2">
            <a:extLst>
              <a:ext uri="{28A0092B-C50C-407E-A947-70E740481C1C}">
                <a14:useLocalDpi xmlns:a14="http://schemas.microsoft.com/office/drawing/2010/main" val="0"/>
              </a:ext>
            </a:extLst>
          </a:blip>
          <a:srcRect l="27988" r="25590"/>
          <a:stretch/>
        </p:blipFill>
        <p:spPr>
          <a:xfrm>
            <a:off x="4562475" y="3740197"/>
            <a:ext cx="2047534" cy="1441404"/>
          </a:xfrm>
          <a:prstGeom prst="rect">
            <a:avLst/>
          </a:prstGeom>
        </p:spPr>
      </p:pic>
      <p:pic>
        <p:nvPicPr>
          <p:cNvPr id="16" name="1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675" y="1940446"/>
            <a:ext cx="2014396" cy="1691777"/>
          </a:xfrm>
          <a:prstGeom prst="rect">
            <a:avLst/>
          </a:prstGeom>
        </p:spPr>
      </p:pic>
      <p:pic>
        <p:nvPicPr>
          <p:cNvPr id="17" name="1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638" y="1664764"/>
            <a:ext cx="1669206" cy="1145654"/>
          </a:xfrm>
          <a:prstGeom prst="rect">
            <a:avLst/>
          </a:prstGeom>
        </p:spPr>
      </p:pic>
      <p:pic>
        <p:nvPicPr>
          <p:cNvPr id="18" name="17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144" y="3181350"/>
            <a:ext cx="3314700" cy="1657350"/>
          </a:xfrm>
          <a:prstGeom prst="rect">
            <a:avLst/>
          </a:prstGeom>
        </p:spPr>
      </p:pic>
      <p:pic>
        <p:nvPicPr>
          <p:cNvPr id="19" name="18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898" y="1762124"/>
            <a:ext cx="1025791" cy="1025791"/>
          </a:xfrm>
          <a:prstGeom prst="rect">
            <a:avLst/>
          </a:prstGeom>
        </p:spPr>
      </p:pic>
    </p:spTree>
    <p:extLst>
      <p:ext uri="{BB962C8B-B14F-4D97-AF65-F5344CB8AC3E}">
        <p14:creationId xmlns:p14="http://schemas.microsoft.com/office/powerpoint/2010/main" val="138484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49767" y="419100"/>
            <a:ext cx="6584433" cy="548300"/>
          </a:xfrm>
        </p:spPr>
        <p:txBody>
          <a:bodyPr>
            <a:normAutofit/>
          </a:bodyPr>
          <a:lstStyle/>
          <a:p>
            <a:pPr algn="ctr"/>
            <a:r>
              <a:rPr lang="es-CO" sz="3200" dirty="0"/>
              <a:t>REQUERIMIENTOS DE DESARROLLO</a:t>
            </a:r>
          </a:p>
        </p:txBody>
      </p:sp>
      <p:pic>
        <p:nvPicPr>
          <p:cNvPr id="1027" name="Imagen 1"/>
          <p:cNvPicPr>
            <a:picLocks noChangeAspect="1" noChangeArrowheads="1"/>
          </p:cNvPicPr>
          <p:nvPr/>
        </p:nvPicPr>
        <p:blipFill>
          <a:blip r:embed="rId2">
            <a:extLst>
              <a:ext uri="{28A0092B-C50C-407E-A947-70E740481C1C}">
                <a14:useLocalDpi xmlns:a14="http://schemas.microsoft.com/office/drawing/2010/main" val="0"/>
              </a:ext>
            </a:extLst>
          </a:blip>
          <a:srcRect l="47198"/>
          <a:stretch>
            <a:fillRect/>
          </a:stretch>
        </p:blipFill>
        <p:spPr bwMode="auto">
          <a:xfrm>
            <a:off x="3440429" y="1419225"/>
            <a:ext cx="7294245" cy="401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87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49767" y="419100"/>
            <a:ext cx="6584433" cy="548300"/>
          </a:xfrm>
        </p:spPr>
        <p:txBody>
          <a:bodyPr>
            <a:normAutofit/>
          </a:bodyPr>
          <a:lstStyle/>
          <a:p>
            <a:pPr algn="ctr"/>
            <a:r>
              <a:rPr lang="es-CO" sz="3200" dirty="0"/>
              <a:t>BASE DE DATOS</a:t>
            </a:r>
          </a:p>
        </p:txBody>
      </p:sp>
      <p:pic>
        <p:nvPicPr>
          <p:cNvPr id="2050" name="Imagen 1"/>
          <p:cNvPicPr>
            <a:picLocks noChangeAspect="1" noChangeArrowheads="1"/>
          </p:cNvPicPr>
          <p:nvPr/>
        </p:nvPicPr>
        <p:blipFill>
          <a:blip r:embed="rId2">
            <a:extLst>
              <a:ext uri="{28A0092B-C50C-407E-A947-70E740481C1C}">
                <a14:useLocalDpi xmlns:a14="http://schemas.microsoft.com/office/drawing/2010/main" val="0"/>
              </a:ext>
            </a:extLst>
          </a:blip>
          <a:srcRect r="51273" b="18518"/>
          <a:stretch>
            <a:fillRect/>
          </a:stretch>
        </p:blipFill>
        <p:spPr bwMode="auto">
          <a:xfrm>
            <a:off x="2934812" y="1304924"/>
            <a:ext cx="7784277"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Flecha derecha"/>
          <p:cNvSpPr/>
          <p:nvPr/>
        </p:nvSpPr>
        <p:spPr>
          <a:xfrm>
            <a:off x="1943100" y="2324100"/>
            <a:ext cx="1333500" cy="304800"/>
          </a:xfrm>
          <a:prstGeom prst="rightArrow">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3 CuadroTexto"/>
          <p:cNvSpPr txBox="1"/>
          <p:nvPr/>
        </p:nvSpPr>
        <p:spPr>
          <a:xfrm>
            <a:off x="447675" y="2105025"/>
            <a:ext cx="2477612" cy="338554"/>
          </a:xfrm>
          <a:prstGeom prst="rect">
            <a:avLst/>
          </a:prstGeom>
          <a:noFill/>
        </p:spPr>
        <p:txBody>
          <a:bodyPr wrap="square" rtlCol="0">
            <a:spAutoFit/>
          </a:bodyPr>
          <a:lstStyle/>
          <a:p>
            <a:r>
              <a:rPr lang="es-CO" sz="1600" b="1" i="1" dirty="0"/>
              <a:t>Base de Datos </a:t>
            </a:r>
            <a:r>
              <a:rPr lang="es-CO" sz="1600" b="1" i="1" dirty="0" err="1"/>
              <a:t>Wasariyapp</a:t>
            </a:r>
            <a:endParaRPr lang="es-CO" sz="1600" b="1" i="1" dirty="0"/>
          </a:p>
        </p:txBody>
      </p:sp>
    </p:spTree>
    <p:extLst>
      <p:ext uri="{BB962C8B-B14F-4D97-AF65-F5344CB8AC3E}">
        <p14:creationId xmlns:p14="http://schemas.microsoft.com/office/powerpoint/2010/main" val="140812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49767" y="419100"/>
            <a:ext cx="6584433" cy="548300"/>
          </a:xfrm>
        </p:spPr>
        <p:txBody>
          <a:bodyPr>
            <a:normAutofit/>
          </a:bodyPr>
          <a:lstStyle/>
          <a:p>
            <a:pPr algn="ctr"/>
            <a:r>
              <a:rPr lang="es-CO" sz="3200" dirty="0"/>
              <a:t>FUNCIONALIDADES</a:t>
            </a:r>
          </a:p>
        </p:txBody>
      </p:sp>
      <p:pic>
        <p:nvPicPr>
          <p:cNvPr id="3074" name="Imagen 1"/>
          <p:cNvPicPr>
            <a:picLocks noChangeAspect="1" noChangeArrowheads="1"/>
          </p:cNvPicPr>
          <p:nvPr/>
        </p:nvPicPr>
        <p:blipFill>
          <a:blip r:embed="rId2">
            <a:extLst>
              <a:ext uri="{28A0092B-C50C-407E-A947-70E740481C1C}">
                <a14:useLocalDpi xmlns:a14="http://schemas.microsoft.com/office/drawing/2010/main" val="0"/>
              </a:ext>
            </a:extLst>
          </a:blip>
          <a:srcRect r="51273" b="19048"/>
          <a:stretch>
            <a:fillRect/>
          </a:stretch>
        </p:blipFill>
        <p:spPr bwMode="auto">
          <a:xfrm>
            <a:off x="6915149" y="895350"/>
            <a:ext cx="421957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Imagen 1"/>
          <p:cNvPicPr>
            <a:picLocks noChangeAspect="1" noChangeArrowheads="1"/>
          </p:cNvPicPr>
          <p:nvPr/>
        </p:nvPicPr>
        <p:blipFill>
          <a:blip r:embed="rId3">
            <a:extLst>
              <a:ext uri="{28A0092B-C50C-407E-A947-70E740481C1C}">
                <a14:useLocalDpi xmlns:a14="http://schemas.microsoft.com/office/drawing/2010/main" val="0"/>
              </a:ext>
            </a:extLst>
          </a:blip>
          <a:srcRect r="51613" b="18518"/>
          <a:stretch>
            <a:fillRect/>
          </a:stretch>
        </p:blipFill>
        <p:spPr bwMode="auto">
          <a:xfrm>
            <a:off x="613031" y="1212055"/>
            <a:ext cx="3014302" cy="162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Imagen 1"/>
          <p:cNvPicPr>
            <a:picLocks noChangeAspect="1" noChangeArrowheads="1"/>
          </p:cNvPicPr>
          <p:nvPr/>
        </p:nvPicPr>
        <p:blipFill>
          <a:blip r:embed="rId4">
            <a:extLst>
              <a:ext uri="{28A0092B-C50C-407E-A947-70E740481C1C}">
                <a14:useLocalDpi xmlns:a14="http://schemas.microsoft.com/office/drawing/2010/main" val="0"/>
              </a:ext>
            </a:extLst>
          </a:blip>
          <a:srcRect r="51782" b="19577"/>
          <a:stretch>
            <a:fillRect/>
          </a:stretch>
        </p:blipFill>
        <p:spPr bwMode="auto">
          <a:xfrm>
            <a:off x="523875" y="3124199"/>
            <a:ext cx="310345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Imagen 1"/>
          <p:cNvPicPr>
            <a:picLocks noChangeAspect="1" noChangeArrowheads="1"/>
          </p:cNvPicPr>
          <p:nvPr/>
        </p:nvPicPr>
        <p:blipFill>
          <a:blip r:embed="rId5">
            <a:extLst>
              <a:ext uri="{28A0092B-C50C-407E-A947-70E740481C1C}">
                <a14:useLocalDpi xmlns:a14="http://schemas.microsoft.com/office/drawing/2010/main" val="0"/>
              </a:ext>
            </a:extLst>
          </a:blip>
          <a:srcRect r="51782" b="18518"/>
          <a:stretch>
            <a:fillRect/>
          </a:stretch>
        </p:blipFill>
        <p:spPr bwMode="auto">
          <a:xfrm>
            <a:off x="3877478" y="2300286"/>
            <a:ext cx="2713822" cy="188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4 Flecha derecha"/>
          <p:cNvSpPr/>
          <p:nvPr/>
        </p:nvSpPr>
        <p:spPr>
          <a:xfrm rot="10800000">
            <a:off x="3743325" y="1352550"/>
            <a:ext cx="1590674" cy="67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3962399" y="1489353"/>
            <a:ext cx="1514475" cy="369332"/>
          </a:xfrm>
          <a:prstGeom prst="rect">
            <a:avLst/>
          </a:prstGeom>
          <a:noFill/>
        </p:spPr>
        <p:txBody>
          <a:bodyPr wrap="square" rtlCol="0">
            <a:spAutoFit/>
          </a:bodyPr>
          <a:lstStyle/>
          <a:p>
            <a:r>
              <a:rPr lang="es-CO" dirty="0">
                <a:solidFill>
                  <a:schemeClr val="bg1"/>
                </a:solidFill>
              </a:rPr>
              <a:t>MI HISTORIA</a:t>
            </a:r>
          </a:p>
        </p:txBody>
      </p:sp>
      <p:sp>
        <p:nvSpPr>
          <p:cNvPr id="16" name="15 Flecha derecha"/>
          <p:cNvSpPr/>
          <p:nvPr/>
        </p:nvSpPr>
        <p:spPr>
          <a:xfrm rot="15916912">
            <a:off x="1612806" y="5333914"/>
            <a:ext cx="1476905" cy="67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CuadroTexto"/>
          <p:cNvSpPr txBox="1"/>
          <p:nvPr/>
        </p:nvSpPr>
        <p:spPr>
          <a:xfrm rot="5400000">
            <a:off x="1458280" y="5466933"/>
            <a:ext cx="1645066" cy="410418"/>
          </a:xfrm>
          <a:prstGeom prst="rect">
            <a:avLst/>
          </a:prstGeom>
          <a:noFill/>
        </p:spPr>
        <p:txBody>
          <a:bodyPr vert="wordArtVert" wrap="square" rtlCol="0">
            <a:spAutoFit/>
          </a:bodyPr>
          <a:lstStyle/>
          <a:p>
            <a:r>
              <a:rPr lang="es-CO" sz="1000" dirty="0">
                <a:solidFill>
                  <a:schemeClr val="bg1"/>
                </a:solidFill>
              </a:rPr>
              <a:t>ASESORIA</a:t>
            </a:r>
          </a:p>
        </p:txBody>
      </p:sp>
      <p:sp>
        <p:nvSpPr>
          <p:cNvPr id="18" name="17 Flecha derecha"/>
          <p:cNvSpPr/>
          <p:nvPr/>
        </p:nvSpPr>
        <p:spPr>
          <a:xfrm rot="16200000">
            <a:off x="4205284" y="4791074"/>
            <a:ext cx="1590674" cy="67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CuadroTexto"/>
          <p:cNvSpPr txBox="1"/>
          <p:nvPr/>
        </p:nvSpPr>
        <p:spPr>
          <a:xfrm rot="5042836">
            <a:off x="4314130" y="5040842"/>
            <a:ext cx="1429776" cy="369332"/>
          </a:xfrm>
          <a:prstGeom prst="rect">
            <a:avLst/>
          </a:prstGeom>
          <a:noFill/>
        </p:spPr>
        <p:txBody>
          <a:bodyPr wrap="square" rtlCol="0">
            <a:spAutoFit/>
          </a:bodyPr>
          <a:lstStyle/>
          <a:p>
            <a:r>
              <a:rPr lang="es-CO" dirty="0">
                <a:solidFill>
                  <a:schemeClr val="bg1"/>
                </a:solidFill>
              </a:rPr>
              <a:t>REPORTAR</a:t>
            </a:r>
          </a:p>
        </p:txBody>
      </p:sp>
    </p:spTree>
    <p:extLst>
      <p:ext uri="{BB962C8B-B14F-4D97-AF65-F5344CB8AC3E}">
        <p14:creationId xmlns:p14="http://schemas.microsoft.com/office/powerpoint/2010/main" val="98105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49767" y="419100"/>
            <a:ext cx="6584433" cy="548300"/>
          </a:xfrm>
        </p:spPr>
        <p:txBody>
          <a:bodyPr>
            <a:normAutofit/>
          </a:bodyPr>
          <a:lstStyle/>
          <a:p>
            <a:pPr algn="ctr"/>
            <a:r>
              <a:rPr lang="es-CO" sz="3200" dirty="0"/>
              <a:t>FUNCIONALIDADES</a:t>
            </a:r>
          </a:p>
        </p:txBody>
      </p:sp>
      <p:sp>
        <p:nvSpPr>
          <p:cNvPr id="5" name="4 Flecha derecha"/>
          <p:cNvSpPr/>
          <p:nvPr/>
        </p:nvSpPr>
        <p:spPr>
          <a:xfrm rot="10800000">
            <a:off x="3743325" y="1352550"/>
            <a:ext cx="1590674" cy="67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5 CuadroTexto"/>
          <p:cNvSpPr txBox="1"/>
          <p:nvPr/>
        </p:nvSpPr>
        <p:spPr>
          <a:xfrm>
            <a:off x="3905249" y="1565553"/>
            <a:ext cx="1514475" cy="230832"/>
          </a:xfrm>
          <a:prstGeom prst="rect">
            <a:avLst/>
          </a:prstGeom>
          <a:noFill/>
        </p:spPr>
        <p:txBody>
          <a:bodyPr wrap="square" rtlCol="0">
            <a:spAutoFit/>
          </a:bodyPr>
          <a:lstStyle/>
          <a:p>
            <a:r>
              <a:rPr lang="es-CO" sz="900" dirty="0">
                <a:solidFill>
                  <a:schemeClr val="bg1"/>
                </a:solidFill>
              </a:rPr>
              <a:t>WASARIY COMUNIDAD</a:t>
            </a:r>
          </a:p>
        </p:txBody>
      </p:sp>
      <p:sp>
        <p:nvSpPr>
          <p:cNvPr id="16" name="15 Flecha derecha"/>
          <p:cNvSpPr/>
          <p:nvPr/>
        </p:nvSpPr>
        <p:spPr>
          <a:xfrm rot="15916912">
            <a:off x="1612806" y="5333914"/>
            <a:ext cx="1476905" cy="674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CuadroTexto"/>
          <p:cNvSpPr txBox="1"/>
          <p:nvPr/>
        </p:nvSpPr>
        <p:spPr>
          <a:xfrm rot="5400000">
            <a:off x="1458280" y="5466933"/>
            <a:ext cx="1645066" cy="410418"/>
          </a:xfrm>
          <a:prstGeom prst="rect">
            <a:avLst/>
          </a:prstGeom>
          <a:noFill/>
        </p:spPr>
        <p:txBody>
          <a:bodyPr vert="wordArtVert" wrap="square" rtlCol="0">
            <a:spAutoFit/>
          </a:bodyPr>
          <a:lstStyle/>
          <a:p>
            <a:r>
              <a:rPr lang="es-CO" sz="1000" dirty="0">
                <a:solidFill>
                  <a:schemeClr val="bg1"/>
                </a:solidFill>
              </a:rPr>
              <a:t>Que hacer</a:t>
            </a:r>
          </a:p>
        </p:txBody>
      </p:sp>
      <p:sp>
        <p:nvSpPr>
          <p:cNvPr id="18" name="17 Flecha derecha"/>
          <p:cNvSpPr/>
          <p:nvPr/>
        </p:nvSpPr>
        <p:spPr>
          <a:xfrm rot="16200000">
            <a:off x="4205284" y="4791074"/>
            <a:ext cx="1590674" cy="673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18 CuadroTexto"/>
          <p:cNvSpPr txBox="1"/>
          <p:nvPr/>
        </p:nvSpPr>
        <p:spPr>
          <a:xfrm rot="5042836">
            <a:off x="4314130" y="5040842"/>
            <a:ext cx="1429776" cy="369332"/>
          </a:xfrm>
          <a:prstGeom prst="rect">
            <a:avLst/>
          </a:prstGeom>
          <a:noFill/>
        </p:spPr>
        <p:txBody>
          <a:bodyPr wrap="square" rtlCol="0">
            <a:spAutoFit/>
          </a:bodyPr>
          <a:lstStyle/>
          <a:p>
            <a:r>
              <a:rPr lang="es-CO" dirty="0">
                <a:solidFill>
                  <a:schemeClr val="bg1"/>
                </a:solidFill>
              </a:rPr>
              <a:t>REPORTAR</a:t>
            </a:r>
          </a:p>
        </p:txBody>
      </p:sp>
      <p:pic>
        <p:nvPicPr>
          <p:cNvPr id="4098" name="Imagen 1"/>
          <p:cNvPicPr>
            <a:picLocks noChangeAspect="1" noChangeArrowheads="1"/>
          </p:cNvPicPr>
          <p:nvPr/>
        </p:nvPicPr>
        <p:blipFill>
          <a:blip r:embed="rId2">
            <a:extLst>
              <a:ext uri="{28A0092B-C50C-407E-A947-70E740481C1C}">
                <a14:useLocalDpi xmlns:a14="http://schemas.microsoft.com/office/drawing/2010/main" val="0"/>
              </a:ext>
            </a:extLst>
          </a:blip>
          <a:srcRect r="51613" b="17990"/>
          <a:stretch>
            <a:fillRect/>
          </a:stretch>
        </p:blipFill>
        <p:spPr bwMode="auto">
          <a:xfrm>
            <a:off x="6959831" y="1489352"/>
            <a:ext cx="4744340" cy="36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Imagen 1"/>
          <p:cNvPicPr>
            <a:picLocks noChangeAspect="1" noChangeArrowheads="1"/>
          </p:cNvPicPr>
          <p:nvPr/>
        </p:nvPicPr>
        <p:blipFill>
          <a:blip r:embed="rId3">
            <a:extLst>
              <a:ext uri="{28A0092B-C50C-407E-A947-70E740481C1C}">
                <a14:useLocalDpi xmlns:a14="http://schemas.microsoft.com/office/drawing/2010/main" val="0"/>
              </a:ext>
            </a:extLst>
          </a:blip>
          <a:srcRect r="51613" b="20634"/>
          <a:stretch>
            <a:fillRect/>
          </a:stretch>
        </p:blipFill>
        <p:spPr bwMode="auto">
          <a:xfrm>
            <a:off x="523875" y="1144310"/>
            <a:ext cx="2714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Imagen 1"/>
          <p:cNvPicPr>
            <a:picLocks noChangeAspect="1" noChangeArrowheads="1"/>
          </p:cNvPicPr>
          <p:nvPr/>
        </p:nvPicPr>
        <p:blipFill>
          <a:blip r:embed="rId4">
            <a:extLst>
              <a:ext uri="{28A0092B-C50C-407E-A947-70E740481C1C}">
                <a14:useLocalDpi xmlns:a14="http://schemas.microsoft.com/office/drawing/2010/main" val="0"/>
              </a:ext>
            </a:extLst>
          </a:blip>
          <a:srcRect r="51443" b="19577"/>
          <a:stretch>
            <a:fillRect/>
          </a:stretch>
        </p:blipFill>
        <p:spPr bwMode="auto">
          <a:xfrm>
            <a:off x="3905249" y="2190750"/>
            <a:ext cx="27241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Imagen 1"/>
          <p:cNvPicPr>
            <a:picLocks noChangeAspect="1" noChangeArrowheads="1"/>
          </p:cNvPicPr>
          <p:nvPr/>
        </p:nvPicPr>
        <p:blipFill>
          <a:blip r:embed="rId5">
            <a:extLst>
              <a:ext uri="{28A0092B-C50C-407E-A947-70E740481C1C}">
                <a14:useLocalDpi xmlns:a14="http://schemas.microsoft.com/office/drawing/2010/main" val="0"/>
              </a:ext>
            </a:extLst>
          </a:blip>
          <a:srcRect r="51782" b="17990"/>
          <a:stretch>
            <a:fillRect/>
          </a:stretch>
        </p:blipFill>
        <p:spPr bwMode="auto">
          <a:xfrm>
            <a:off x="606478" y="2900362"/>
            <a:ext cx="26955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91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349767" y="419100"/>
            <a:ext cx="6584433" cy="548300"/>
          </a:xfrm>
        </p:spPr>
        <p:txBody>
          <a:bodyPr>
            <a:normAutofit/>
          </a:bodyPr>
          <a:lstStyle/>
          <a:p>
            <a:pPr algn="ctr"/>
            <a:r>
              <a:rPr lang="es-CO" sz="3200" dirty="0"/>
              <a:t>REQUERIMIENTOS DE DESARROLLO</a:t>
            </a:r>
          </a:p>
        </p:txBody>
      </p:sp>
      <p:pic>
        <p:nvPicPr>
          <p:cNvPr id="5123" name="Imagen 1"/>
          <p:cNvPicPr>
            <a:picLocks noChangeAspect="1" noChangeArrowheads="1"/>
          </p:cNvPicPr>
          <p:nvPr/>
        </p:nvPicPr>
        <p:blipFill>
          <a:blip r:embed="rId2">
            <a:extLst>
              <a:ext uri="{28A0092B-C50C-407E-A947-70E740481C1C}">
                <a14:useLocalDpi xmlns:a14="http://schemas.microsoft.com/office/drawing/2010/main" val="0"/>
              </a:ext>
            </a:extLst>
          </a:blip>
          <a:srcRect r="51782" b="17461"/>
          <a:stretch>
            <a:fillRect/>
          </a:stretch>
        </p:blipFill>
        <p:spPr bwMode="auto">
          <a:xfrm>
            <a:off x="3549406" y="1285875"/>
            <a:ext cx="710180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88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75828" y="189978"/>
            <a:ext cx="8333222" cy="1215566"/>
          </a:xfrm>
        </p:spPr>
        <p:txBody>
          <a:bodyPr/>
          <a:lstStyle/>
          <a:p>
            <a:pPr algn="ctr"/>
            <a:r>
              <a:rPr lang="en-US" dirty="0"/>
              <a:t>PRESENTADO POR </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Yuri </a:t>
            </a:r>
            <a:r>
              <a:rPr lang="en-US" sz="6000" u="sng" dirty="0" err="1">
                <a:solidFill>
                  <a:srgbClr val="0070C0"/>
                </a:solidFill>
              </a:rPr>
              <a:t>Arciniegas</a:t>
            </a:r>
            <a:r>
              <a:rPr lang="en-US" sz="6000" u="sng" dirty="0">
                <a:solidFill>
                  <a:srgbClr val="0070C0"/>
                </a:solidFill>
              </a:rPr>
              <a:t> Rodriguez </a:t>
            </a:r>
          </a:p>
          <a:p>
            <a:pPr algn="ctr"/>
            <a:r>
              <a:rPr lang="en-US" sz="6000" u="sng" dirty="0">
                <a:solidFill>
                  <a:srgbClr val="0070C0"/>
                </a:solidFill>
              </a:rPr>
              <a:t>Eduardo Enrique Baron</a:t>
            </a:r>
          </a:p>
        </p:txBody>
      </p:sp>
      <p:sp>
        <p:nvSpPr>
          <p:cNvPr id="2" name="Slide Number Placeholder 1">
            <a:extLst>
              <a:ext uri="{FF2B5EF4-FFF2-40B4-BE49-F238E27FC236}">
                <a16:creationId xmlns:a16="http://schemas.microsoft.com/office/drawing/2014/main" id="{CD4BD05F-6F41-4DC6-98B4-D58BCFF6D692}"/>
              </a:ext>
            </a:extLst>
          </p:cNvPr>
          <p:cNvSpPr>
            <a:spLocks noGrp="1"/>
          </p:cNvSpPr>
          <p:nvPr>
            <p:ph type="sldNum" sz="quarter" idx="11"/>
          </p:nvPr>
        </p:nvSpPr>
        <p:spPr/>
        <p:txBody>
          <a:bodyPr/>
          <a:lstStyle/>
          <a:p>
            <a:fld id="{8699F50C-BE38-4BD0-BA84-9B090E1F2B9B}" type="slidenum">
              <a:rPr lang="en-IN" smtClean="0"/>
              <a:t>9</a:t>
            </a:fld>
            <a:endParaRPr lang="en-IN" dirty="0"/>
          </a:p>
        </p:txBody>
      </p:sp>
    </p:spTree>
    <p:extLst>
      <p:ext uri="{BB962C8B-B14F-4D97-AF65-F5344CB8AC3E}">
        <p14:creationId xmlns:p14="http://schemas.microsoft.com/office/powerpoint/2010/main" val="59582380"/>
      </p:ext>
    </p:extLst>
  </p:cSld>
  <p:clrMapOvr>
    <a:masterClrMapping/>
  </p:clrMapOvr>
</p:sld>
</file>

<file path=ppt/theme/theme1.xml><?xml version="1.0" encoding="utf-8"?>
<a:theme xmlns:a="http://schemas.openxmlformats.org/drawingml/2006/main" name="TF00951641">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3 Presentation Layout_CA - v6" id="{E989BABB-6CAC-4B7A-BEDD-AC8E941209AD}" vid="{8EB46C3B-1734-4DB1-861E-420A63F4C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4D15D6-87BC-477C-8E91-9F90829C2FC8}">
  <ds:schemaRefs>
    <ds:schemaRef ds:uri="http://schemas.microsoft.com/office/infopath/2007/PartnerControls"/>
    <ds:schemaRef ds:uri="http://schemas.microsoft.com/office/2006/documentManagement/types"/>
    <ds:schemaRef ds:uri="fb0879af-3eba-417a-a55a-ffe6dcd6ca77"/>
    <ds:schemaRef ds:uri="http://purl.org/dc/dcmitype/"/>
    <ds:schemaRef ds:uri="http://schemas.microsoft.com/sharepoint/v3"/>
    <ds:schemaRef ds:uri="http://purl.org/dc/elements/1.1/"/>
    <ds:schemaRef ds:uri="http://schemas.microsoft.com/office/2006/metadata/properties"/>
    <ds:schemaRef ds:uri="http://schemas.openxmlformats.org/package/2006/metadata/core-properties"/>
    <ds:schemaRef ds:uri="6dc4bcd6-49db-4c07-9060-8acfc67cef9f"/>
    <ds:schemaRef ds:uri="http://www.w3.org/XML/1998/namespace"/>
    <ds:schemaRef ds:uri="http://purl.org/dc/terms/"/>
  </ds:schemaRefs>
</ds:datastoreItem>
</file>

<file path=customXml/itemProps2.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9AA90D-A39D-4F83-B1BD-92099B1CAD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TF00951641</Template>
  <TotalTime>0</TotalTime>
  <Words>168</Words>
  <Application>Microsoft Office PowerPoint</Application>
  <PresentationFormat>Panorámica</PresentationFormat>
  <Paragraphs>42</Paragraphs>
  <Slides>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vt:i4>
      </vt:variant>
    </vt:vector>
  </HeadingPairs>
  <TitlesOfParts>
    <vt:vector size="18" baseType="lpstr">
      <vt:lpstr>Arial</vt:lpstr>
      <vt:lpstr>Arial Black</vt:lpstr>
      <vt:lpstr>Bradley Hand ITC</vt:lpstr>
      <vt:lpstr>Calibri</vt:lpstr>
      <vt:lpstr>Calibri Light</vt:lpstr>
      <vt:lpstr>CiscoSans ExtraLight</vt:lpstr>
      <vt:lpstr>Gill Sans SemiBold</vt:lpstr>
      <vt:lpstr>Times New Roman</vt:lpstr>
      <vt:lpstr>TF00951641</vt:lpstr>
      <vt:lpstr>VIOLENCIA CONTRA LA MUJER</vt:lpstr>
      <vt:lpstr>Reto inicial</vt:lpstr>
      <vt:lpstr>REQUERIMIENTOS DE DESARROLLO</vt:lpstr>
      <vt:lpstr>REQUERIMIENTOS DE DESARROLLO</vt:lpstr>
      <vt:lpstr>BASE DE DATOS</vt:lpstr>
      <vt:lpstr>FUNCIONALIDADES</vt:lpstr>
      <vt:lpstr>FUNCIONALIDADES</vt:lpstr>
      <vt:lpstr>REQUERIMIENTOS DE DESARROLLO</vt:lpstr>
      <vt:lpstr>PRESENTADO POR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2018-11-23T18:52:19Z</dcterms:created>
  <dcterms:modified xsi:type="dcterms:W3CDTF">2018-11-24T18:15:38Z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